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07918" y="347218"/>
            <a:ext cx="2328163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444" y="1031262"/>
            <a:ext cx="7447280" cy="2500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ridir.in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1555" y="582168"/>
              <a:ext cx="3066288" cy="9250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4291" y="448055"/>
              <a:ext cx="3479291" cy="1365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8800" y="609600"/>
              <a:ext cx="2971800" cy="83057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28800" y="609600"/>
            <a:ext cx="2971800" cy="83058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50"/>
              </a:spcBef>
            </a:pPr>
            <a:r>
              <a:rPr sz="4800" b="1" spc="-20" dirty="0">
                <a:solidFill>
                  <a:srgbClr val="FF0000"/>
                </a:solidFill>
                <a:latin typeface="Calibri"/>
                <a:cs typeface="Calibri"/>
              </a:rPr>
              <a:t>WELCOME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5797" y="518286"/>
            <a:ext cx="79121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TYPES</a:t>
            </a:r>
            <a:r>
              <a:rPr sz="4000" spc="-75" dirty="0"/>
              <a:t> </a:t>
            </a:r>
            <a:r>
              <a:rPr sz="4000" spc="-5" dirty="0"/>
              <a:t>&amp;</a:t>
            </a:r>
            <a:r>
              <a:rPr sz="4000" spc="-55" dirty="0"/>
              <a:t> </a:t>
            </a:r>
            <a:r>
              <a:rPr sz="4000" spc="-25" dirty="0"/>
              <a:t>STYLES</a:t>
            </a:r>
            <a:r>
              <a:rPr sz="4000" spc="-85" dirty="0"/>
              <a:t> </a:t>
            </a:r>
            <a:r>
              <a:rPr sz="4000" spc="-20" dirty="0"/>
              <a:t>OF</a:t>
            </a:r>
            <a:r>
              <a:rPr sz="4000" spc="-70" dirty="0"/>
              <a:t> </a:t>
            </a:r>
            <a:r>
              <a:rPr sz="4000" spc="-35" dirty="0"/>
              <a:t>ORNAMENTAL</a:t>
            </a:r>
            <a:r>
              <a:rPr sz="4000" spc="-75" dirty="0"/>
              <a:t> </a:t>
            </a:r>
            <a:r>
              <a:rPr sz="4000" spc="-35" dirty="0"/>
              <a:t>GARDENING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00199"/>
            <a:ext cx="9144000" cy="52577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3332" y="461899"/>
            <a:ext cx="45770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0" dirty="0">
                <a:latin typeface="Calibri"/>
                <a:cs typeface="Calibri"/>
              </a:rPr>
              <a:t>TYPES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OF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GARDENS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1524279"/>
            <a:ext cx="7320280" cy="284289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775"/>
              </a:spcBef>
              <a:tabLst>
                <a:tab pos="1531620" algn="l"/>
              </a:tabLst>
            </a:pPr>
            <a:r>
              <a:rPr sz="2800" b="1" spc="-10" dirty="0">
                <a:latin typeface="Calibri"/>
                <a:cs typeface="Calibri"/>
              </a:rPr>
              <a:t>FORMAL	GARDENS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  <a:tab pos="1546860" algn="l"/>
                <a:tab pos="5784850" algn="l"/>
              </a:tabLst>
            </a:pPr>
            <a:r>
              <a:rPr sz="2800" spc="-10" dirty="0">
                <a:latin typeface="Calibri"/>
                <a:cs typeface="Calibri"/>
              </a:rPr>
              <a:t>Gardens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which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were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strictly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formal, symmetrical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geometrical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resembling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carpet	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called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Formal	Gardens</a:t>
            </a:r>
            <a:endParaRPr sz="2800">
              <a:latin typeface="Calibri"/>
              <a:cs typeface="Calibri"/>
            </a:endParaRPr>
          </a:p>
          <a:p>
            <a:pPr marL="354965" marR="157924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Eg.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Moghul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Persian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gardens,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Italian[Roman]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&amp; </a:t>
            </a:r>
            <a:r>
              <a:rPr sz="2800" spc="-10" dirty="0">
                <a:latin typeface="Calibri"/>
                <a:cs typeface="Calibri"/>
              </a:rPr>
              <a:t>French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8402" y="845565"/>
            <a:ext cx="360235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INFORMAL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9644" y="1421637"/>
            <a:ext cx="7264400" cy="4963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  <a:tab pos="5161280" algn="l"/>
              </a:tabLst>
            </a:pPr>
            <a:r>
              <a:rPr sz="2800" spc="-10" dirty="0">
                <a:latin typeface="Calibri"/>
                <a:cs typeface="Calibri"/>
              </a:rPr>
              <a:t>Gardens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which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laid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emphasis	on </a:t>
            </a:r>
            <a:r>
              <a:rPr sz="2800" spc="-15" dirty="0">
                <a:latin typeface="Calibri"/>
                <a:cs typeface="Calibri"/>
              </a:rPr>
              <a:t>formality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which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resembles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nature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called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Informal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Gardens.</a:t>
            </a: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Eg.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Japanese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&amp;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British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Gardens</a:t>
            </a:r>
            <a:endParaRPr sz="2800">
              <a:latin typeface="Calibri"/>
              <a:cs typeface="Calibri"/>
            </a:endParaRPr>
          </a:p>
          <a:p>
            <a:pPr marL="335280">
              <a:lnSpc>
                <a:spcPct val="100000"/>
              </a:lnSpc>
              <a:spcBef>
                <a:spcPts val="750"/>
              </a:spcBef>
            </a:pPr>
            <a:r>
              <a:rPr sz="3200" b="1" spc="-10" dirty="0">
                <a:latin typeface="Calibri"/>
                <a:cs typeface="Calibri"/>
              </a:rPr>
              <a:t>SPECIAL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TYPE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90"/>
              </a:spcBef>
              <a:buFont typeface="Arial MT"/>
              <a:buChar char="•"/>
              <a:tabLst>
                <a:tab pos="354965" algn="l"/>
                <a:tab pos="355600" algn="l"/>
                <a:tab pos="1184910" algn="l"/>
              </a:tabLst>
            </a:pPr>
            <a:r>
              <a:rPr sz="2800" spc="-20" dirty="0">
                <a:latin typeface="Calibri"/>
                <a:cs typeface="Calibri"/>
              </a:rPr>
              <a:t>Roof	garden</a:t>
            </a: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Calibri"/>
                <a:cs typeface="Calibri"/>
              </a:rPr>
              <a:t>Vertical </a:t>
            </a:r>
            <a:r>
              <a:rPr sz="2800" spc="-20" dirty="0">
                <a:latin typeface="Calibri"/>
                <a:cs typeface="Calibri"/>
              </a:rPr>
              <a:t>garden</a:t>
            </a: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35" dirty="0">
                <a:latin typeface="Calibri"/>
                <a:cs typeface="Calibri"/>
              </a:rPr>
              <a:t>Water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</a:t>
            </a: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Marsh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Bog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garden</a:t>
            </a: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40" dirty="0">
                <a:latin typeface="Calibri"/>
                <a:cs typeface="Calibri"/>
              </a:rPr>
              <a:t>Terrariums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1097" y="0"/>
            <a:ext cx="37833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Calibri"/>
                <a:cs typeface="Calibri"/>
              </a:rPr>
              <a:t>FORMAL</a:t>
            </a:r>
            <a:r>
              <a:rPr sz="4000" b="1" spc="-6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GARDEN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85798"/>
            <a:ext cx="9144000" cy="61721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9992" y="187197"/>
            <a:ext cx="46812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INFORMAL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GARDEN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4398"/>
            <a:ext cx="9144000" cy="59435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5252" y="362457"/>
            <a:ext cx="43313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Calibri"/>
                <a:cs typeface="Calibri"/>
              </a:rPr>
              <a:t>MOGHUL</a:t>
            </a:r>
            <a:r>
              <a:rPr b="1" spc="-10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GARDEN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558493"/>
            <a:ext cx="7431405" cy="422148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4965" marR="17145" indent="-342900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great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Moghul </a:t>
            </a:r>
            <a:r>
              <a:rPr sz="3200" spc="-15" dirty="0">
                <a:latin typeface="Calibri"/>
                <a:cs typeface="Calibri"/>
              </a:rPr>
              <a:t>Emperor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Babur </a:t>
            </a:r>
            <a:r>
              <a:rPr sz="3200" spc="-5" dirty="0">
                <a:latin typeface="Calibri"/>
                <a:cs typeface="Calibri"/>
              </a:rPr>
              <a:t>had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high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aesthetic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sense</a:t>
            </a:r>
            <a:r>
              <a:rPr sz="3200" dirty="0">
                <a:latin typeface="Calibri"/>
                <a:cs typeface="Calibri"/>
              </a:rPr>
              <a:t> and </a:t>
            </a:r>
            <a:r>
              <a:rPr sz="3200" spc="-10" dirty="0">
                <a:latin typeface="Calibri"/>
                <a:cs typeface="Calibri"/>
              </a:rPr>
              <a:t>was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fond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20" dirty="0">
                <a:latin typeface="Calibri"/>
                <a:cs typeface="Calibri"/>
              </a:rPr>
              <a:t>gardens.</a:t>
            </a:r>
            <a:endParaRPr sz="3200">
              <a:latin typeface="Calibri"/>
              <a:cs typeface="Calibri"/>
            </a:endParaRPr>
          </a:p>
          <a:p>
            <a:pPr marL="354965" marR="5080" indent="-342900">
              <a:lnSpc>
                <a:spcPct val="90000"/>
              </a:lnSpc>
              <a:spcBef>
                <a:spcPts val="7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Moghul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gardens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are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synonymous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formal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style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gardening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extended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dynasty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primitive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Persian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garden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Char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Bagh</a:t>
            </a:r>
            <a:r>
              <a:rPr sz="3200" spc="-5" dirty="0">
                <a:latin typeface="Calibri"/>
                <a:cs typeface="Calibri"/>
              </a:rPr>
              <a:t> design.</a:t>
            </a:r>
            <a:endParaRPr sz="3200">
              <a:latin typeface="Calibri"/>
              <a:cs typeface="Calibri"/>
            </a:endParaRPr>
          </a:p>
          <a:p>
            <a:pPr marL="354965" marR="478790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Moghul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gardens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 </a:t>
            </a:r>
            <a:r>
              <a:rPr sz="3200" spc="-15" dirty="0">
                <a:latin typeface="Calibri"/>
                <a:cs typeface="Calibri"/>
              </a:rPr>
              <a:t>categorised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into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two: </a:t>
            </a:r>
            <a:r>
              <a:rPr sz="3200" spc="-5" dirty="0">
                <a:latin typeface="Calibri"/>
                <a:cs typeface="Calibri"/>
              </a:rPr>
              <a:t>i) Pleasure </a:t>
            </a:r>
            <a:r>
              <a:rPr sz="3200" spc="-20" dirty="0">
                <a:latin typeface="Calibri"/>
                <a:cs typeface="Calibri"/>
              </a:rPr>
              <a:t>gardens </a:t>
            </a:r>
            <a:r>
              <a:rPr sz="3200" dirty="0">
                <a:latin typeface="Calibri"/>
                <a:cs typeface="Calibri"/>
              </a:rPr>
              <a:t>of Kings and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Queens</a:t>
            </a:r>
            <a:r>
              <a:rPr sz="3200" spc="-5" dirty="0">
                <a:latin typeface="Calibri"/>
                <a:cs typeface="Calibri"/>
              </a:rPr>
              <a:t> ii)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Tomb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garden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405129"/>
            <a:ext cx="58261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Calibri"/>
                <a:cs typeface="Calibri"/>
              </a:rPr>
              <a:t>General</a:t>
            </a:r>
            <a:r>
              <a:rPr sz="3000" b="1" spc="-25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Features</a:t>
            </a:r>
            <a:r>
              <a:rPr sz="3000" b="1" spc="-1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5" dirty="0">
                <a:latin typeface="Calibri"/>
                <a:cs typeface="Calibri"/>
              </a:rPr>
              <a:t> Moghul</a:t>
            </a:r>
            <a:r>
              <a:rPr sz="3000" b="1" spc="-10" dirty="0">
                <a:latin typeface="Calibri"/>
                <a:cs typeface="Calibri"/>
              </a:rPr>
              <a:t> Gardens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151889"/>
            <a:ext cx="7285355" cy="5093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748665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900" dirty="0">
                <a:latin typeface="Calibri"/>
                <a:cs typeface="Calibri"/>
              </a:rPr>
              <a:t>Moghul</a:t>
            </a:r>
            <a:r>
              <a:rPr sz="2900" spc="-45" dirty="0">
                <a:latin typeface="Calibri"/>
                <a:cs typeface="Calibri"/>
              </a:rPr>
              <a:t> </a:t>
            </a:r>
            <a:r>
              <a:rPr sz="2900" spc="-15" dirty="0">
                <a:latin typeface="Calibri"/>
                <a:cs typeface="Calibri"/>
              </a:rPr>
              <a:t>gardens</a:t>
            </a:r>
            <a:r>
              <a:rPr sz="2900" spc="-25" dirty="0">
                <a:latin typeface="Calibri"/>
                <a:cs typeface="Calibri"/>
              </a:rPr>
              <a:t> </a:t>
            </a:r>
            <a:r>
              <a:rPr sz="2900" spc="-20" dirty="0">
                <a:latin typeface="Calibri"/>
                <a:cs typeface="Calibri"/>
              </a:rPr>
              <a:t>were </a:t>
            </a:r>
            <a:r>
              <a:rPr sz="2900" spc="-15" dirty="0">
                <a:latin typeface="Calibri"/>
                <a:cs typeface="Calibri"/>
              </a:rPr>
              <a:t>extended </a:t>
            </a:r>
            <a:r>
              <a:rPr sz="2900" spc="-5" dirty="0">
                <a:latin typeface="Calibri"/>
                <a:cs typeface="Calibri"/>
              </a:rPr>
              <a:t>design</a:t>
            </a:r>
            <a:r>
              <a:rPr sz="2900" spc="-4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of </a:t>
            </a:r>
            <a:r>
              <a:rPr sz="2900" spc="-640" dirty="0">
                <a:latin typeface="Calibri"/>
                <a:cs typeface="Calibri"/>
              </a:rPr>
              <a:t> </a:t>
            </a:r>
            <a:r>
              <a:rPr sz="2900" spc="-10" dirty="0">
                <a:latin typeface="Calibri"/>
                <a:cs typeface="Calibri"/>
              </a:rPr>
              <a:t>paradise</a:t>
            </a:r>
            <a:r>
              <a:rPr sz="2900" spc="-30" dirty="0">
                <a:latin typeface="Calibri"/>
                <a:cs typeface="Calibri"/>
              </a:rPr>
              <a:t> </a:t>
            </a:r>
            <a:r>
              <a:rPr sz="2900" spc="-20" dirty="0">
                <a:latin typeface="Calibri"/>
                <a:cs typeface="Calibri"/>
              </a:rPr>
              <a:t>garden</a:t>
            </a:r>
            <a:r>
              <a:rPr sz="2900" spc="-35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of</a:t>
            </a:r>
            <a:r>
              <a:rPr sz="2900" spc="-15" dirty="0">
                <a:latin typeface="Calibri"/>
                <a:cs typeface="Calibri"/>
              </a:rPr>
              <a:t> </a:t>
            </a:r>
            <a:r>
              <a:rPr sz="2900" spc="-25" dirty="0">
                <a:latin typeface="Calibri"/>
                <a:cs typeface="Calibri"/>
              </a:rPr>
              <a:t>Persia</a:t>
            </a:r>
            <a:endParaRPr sz="2900">
              <a:latin typeface="Calibri"/>
              <a:cs typeface="Calibri"/>
            </a:endParaRPr>
          </a:p>
          <a:p>
            <a:pPr marL="354965" marR="236854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Garden</a:t>
            </a:r>
            <a:r>
              <a:rPr sz="2800" spc="-10" dirty="0">
                <a:latin typeface="Calibri"/>
                <a:cs typeface="Calibri"/>
              </a:rPr>
              <a:t> area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divided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into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four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plots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water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channels.</a:t>
            </a:r>
            <a:endParaRPr sz="2800">
              <a:latin typeface="Calibri"/>
              <a:cs typeface="Calibri"/>
            </a:endParaRPr>
          </a:p>
          <a:p>
            <a:pPr marL="354965" marR="127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These </a:t>
            </a:r>
            <a:r>
              <a:rPr sz="2800" spc="-20" dirty="0">
                <a:latin typeface="Calibri"/>
                <a:cs typeface="Calibri"/>
              </a:rPr>
              <a:t>four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channels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represent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four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rivers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20" dirty="0">
                <a:latin typeface="Calibri"/>
                <a:cs typeface="Calibri"/>
              </a:rPr>
              <a:t>life.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5" dirty="0">
                <a:latin typeface="Calibri"/>
                <a:cs typeface="Calibri"/>
              </a:rPr>
              <a:t>running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water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provides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coolness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freshness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</a:t>
            </a:r>
            <a:r>
              <a:rPr sz="2800" spc="-5" dirty="0">
                <a:latin typeface="Calibri"/>
                <a:cs typeface="Calibri"/>
              </a:rPr>
              <a:t> 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garden.</a:t>
            </a:r>
            <a:endParaRPr sz="2800">
              <a:latin typeface="Calibri"/>
              <a:cs typeface="Calibri"/>
            </a:endParaRPr>
          </a:p>
          <a:p>
            <a:pPr marL="354965" marR="20955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water</a:t>
            </a:r>
            <a:r>
              <a:rPr sz="2800" spc="-10" dirty="0">
                <a:latin typeface="Calibri"/>
                <a:cs typeface="Calibri"/>
              </a:rPr>
              <a:t> pool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created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centre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over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flowing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water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Fountains,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cascades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linked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central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pool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create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scenic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beauty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367029"/>
            <a:ext cx="5156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5" dirty="0">
                <a:latin typeface="Calibri"/>
                <a:cs typeface="Calibri"/>
              </a:rPr>
              <a:t>Key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spc="-15" dirty="0">
                <a:latin typeface="Calibri"/>
                <a:cs typeface="Calibri"/>
              </a:rPr>
              <a:t>Features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20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Moghul</a:t>
            </a:r>
            <a:r>
              <a:rPr sz="3000" b="1" spc="-2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Gardens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7001" y="997965"/>
            <a:ext cx="14154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80" dirty="0">
                <a:latin typeface="Calibri"/>
                <a:cs typeface="Calibri"/>
              </a:rPr>
              <a:t>T</a:t>
            </a:r>
            <a:r>
              <a:rPr sz="3200" b="1" spc="-5" dirty="0">
                <a:latin typeface="Calibri"/>
                <a:cs typeface="Calibri"/>
              </a:rPr>
              <a:t>er</a:t>
            </a:r>
            <a:r>
              <a:rPr sz="3200" b="1" spc="-75" dirty="0">
                <a:latin typeface="Calibri"/>
                <a:cs typeface="Calibri"/>
              </a:rPr>
              <a:t>r</a:t>
            </a:r>
            <a:r>
              <a:rPr sz="3200" b="1" dirty="0">
                <a:latin typeface="Calibri"/>
                <a:cs typeface="Calibri"/>
              </a:rPr>
              <a:t>aces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8194" y="1582877"/>
            <a:ext cx="7145020" cy="402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45" dirty="0">
                <a:latin typeface="Calibri"/>
                <a:cs typeface="Calibri"/>
              </a:rPr>
              <a:t>Terraces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are </a:t>
            </a:r>
            <a:r>
              <a:rPr sz="3200" spc="-10" dirty="0">
                <a:latin typeface="Calibri"/>
                <a:cs typeface="Calibri"/>
              </a:rPr>
              <a:t>components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maintain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proportion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land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for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extended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view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irrespective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20" dirty="0">
                <a:latin typeface="Calibri"/>
                <a:cs typeface="Calibri"/>
              </a:rPr>
              <a:t>topography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area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7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terraces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symbolize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7</a:t>
            </a:r>
            <a:r>
              <a:rPr sz="3200" spc="-5" dirty="0">
                <a:latin typeface="Calibri"/>
                <a:cs typeface="Calibri"/>
              </a:rPr>
              <a:t> planets.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entrance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located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at</a:t>
            </a:r>
            <a:r>
              <a:rPr sz="3200" dirty="0">
                <a:latin typeface="Calibri"/>
                <a:cs typeface="Calibri"/>
              </a:rPr>
              <a:t> the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lowest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terrace.</a:t>
            </a:r>
            <a:endParaRPr sz="3200">
              <a:latin typeface="Calibri"/>
              <a:cs typeface="Calibri"/>
            </a:endParaRPr>
          </a:p>
          <a:p>
            <a:pPr marL="355600" marR="21844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Moghul </a:t>
            </a:r>
            <a:r>
              <a:rPr sz="3200" spc="-15" dirty="0">
                <a:latin typeface="Calibri"/>
                <a:cs typeface="Calibri"/>
              </a:rPr>
              <a:t>emperors </a:t>
            </a:r>
            <a:r>
              <a:rPr sz="3200" spc="-5" dirty="0">
                <a:latin typeface="Calibri"/>
                <a:cs typeface="Calibri"/>
              </a:rPr>
              <a:t>came </a:t>
            </a:r>
            <a:r>
              <a:rPr sz="3200" spc="-20" dirty="0">
                <a:latin typeface="Calibri"/>
                <a:cs typeface="Calibri"/>
              </a:rPr>
              <a:t>from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5" dirty="0">
                <a:latin typeface="Calibri"/>
                <a:cs typeface="Calibri"/>
              </a:rPr>
              <a:t>hilly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country,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idea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building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garden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terraces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came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 them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naturally.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464565"/>
            <a:ext cx="25469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Running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40" dirty="0">
                <a:latin typeface="Calibri"/>
                <a:cs typeface="Calibri"/>
              </a:rPr>
              <a:t>Water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040637"/>
            <a:ext cx="7435850" cy="4622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spc="-35" dirty="0">
                <a:latin typeface="Calibri"/>
                <a:cs typeface="Calibri"/>
              </a:rPr>
              <a:t>Water </a:t>
            </a:r>
            <a:r>
              <a:rPr sz="2800" spc="-5" dirty="0">
                <a:latin typeface="Calibri"/>
                <a:cs typeface="Calibri"/>
              </a:rPr>
              <a:t>channels </a:t>
            </a:r>
            <a:r>
              <a:rPr sz="2800" spc="-20" dirty="0">
                <a:latin typeface="Calibri"/>
                <a:cs typeface="Calibri"/>
              </a:rPr>
              <a:t>were paved </a:t>
            </a:r>
            <a:r>
              <a:rPr sz="2800" spc="-5" dirty="0">
                <a:latin typeface="Calibri"/>
                <a:cs typeface="Calibri"/>
              </a:rPr>
              <a:t>with tiles of </a:t>
            </a:r>
            <a:r>
              <a:rPr sz="2800" spc="-10" dirty="0">
                <a:latin typeface="Calibri"/>
                <a:cs typeface="Calibri"/>
              </a:rPr>
              <a:t>brilliant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blue colour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15" dirty="0">
                <a:latin typeface="Calibri"/>
                <a:cs typeface="Calibri"/>
              </a:rPr>
              <a:t>reflect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sky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give </a:t>
            </a:r>
            <a:r>
              <a:rPr sz="2800" spc="-15" dirty="0">
                <a:latin typeface="Calibri"/>
                <a:cs typeface="Calibri"/>
              </a:rPr>
              <a:t>impression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depth.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755"/>
              </a:spcBef>
            </a:pPr>
            <a:r>
              <a:rPr sz="3200" b="1" spc="-10" dirty="0">
                <a:latin typeface="Calibri"/>
                <a:cs typeface="Calibri"/>
              </a:rPr>
              <a:t>Site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and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design</a:t>
            </a:r>
            <a:endParaRPr sz="3200">
              <a:latin typeface="Calibri"/>
              <a:cs typeface="Calibri"/>
            </a:endParaRPr>
          </a:p>
          <a:p>
            <a:pPr marL="354965" marR="141605" indent="-342900">
              <a:lnSpc>
                <a:spcPct val="100000"/>
              </a:lnSpc>
              <a:spcBef>
                <a:spcPts val="69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perennial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river,</a:t>
            </a:r>
            <a:r>
              <a:rPr sz="2800" spc="-5" dirty="0">
                <a:latin typeface="Calibri"/>
                <a:cs typeface="Calibri"/>
              </a:rPr>
              <a:t> 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slope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hill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river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banks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were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places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selected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this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purpose.</a:t>
            </a:r>
            <a:endParaRPr sz="2800">
              <a:latin typeface="Calibri"/>
              <a:cs typeface="Calibri"/>
            </a:endParaRPr>
          </a:p>
          <a:p>
            <a:pPr marL="354965" marR="381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typical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Moghul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square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10" dirty="0">
                <a:latin typeface="Calibri"/>
                <a:cs typeface="Calibri"/>
              </a:rPr>
              <a:t>rectangle</a:t>
            </a:r>
            <a:r>
              <a:rPr sz="2800" spc="-5" dirty="0">
                <a:latin typeface="Calibri"/>
                <a:cs typeface="Calibri"/>
              </a:rPr>
              <a:t> in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shape.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It is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merely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serves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purpose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20" dirty="0">
                <a:latin typeface="Calibri"/>
                <a:cs typeface="Calibri"/>
              </a:rPr>
              <a:t>fort,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residence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place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recreation.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8882" y="620013"/>
            <a:ext cx="3035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High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Protecting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Wall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132078"/>
            <a:ext cx="7375525" cy="4354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26416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Moghul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protected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high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strong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wall.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presence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high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wall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protection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against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enemy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hot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winds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summer.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19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latin typeface="Calibri"/>
                <a:cs typeface="Calibri"/>
              </a:rPr>
              <a:t>Entrance</a:t>
            </a:r>
            <a:endParaRPr sz="3200">
              <a:latin typeface="Calibri"/>
              <a:cs typeface="Calibri"/>
            </a:endParaRPr>
          </a:p>
          <a:p>
            <a:pPr marL="354965" marR="221615" indent="-342900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Entrance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generally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tall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gorgeous.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Doors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huge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strong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wooden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structure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studded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heavy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iron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nails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spikes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3201" y="540765"/>
            <a:ext cx="1457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Calibri"/>
                <a:cs typeface="Calibri"/>
              </a:rPr>
              <a:t>Baradari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4394" y="1116837"/>
            <a:ext cx="7093584" cy="4036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41680" indent="-34290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It is a canopied </a:t>
            </a:r>
            <a:r>
              <a:rPr sz="2800" spc="-10" dirty="0">
                <a:latin typeface="Calibri"/>
                <a:cs typeface="Calibri"/>
              </a:rPr>
              <a:t>building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15" dirty="0">
                <a:latin typeface="Calibri"/>
                <a:cs typeface="Calibri"/>
              </a:rPr>
              <a:t>twelve </a:t>
            </a:r>
            <a:r>
              <a:rPr sz="2800" spc="-10" dirty="0">
                <a:latin typeface="Calibri"/>
                <a:cs typeface="Calibri"/>
              </a:rPr>
              <a:t>open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doors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ie.,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three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each </a:t>
            </a:r>
            <a:r>
              <a:rPr sz="2800" spc="-10" dirty="0">
                <a:latin typeface="Calibri"/>
                <a:cs typeface="Calibri"/>
              </a:rPr>
              <a:t>direction.</a:t>
            </a:r>
            <a:endParaRPr sz="2800">
              <a:latin typeface="Calibri"/>
              <a:cs typeface="Calibri"/>
            </a:endParaRPr>
          </a:p>
          <a:p>
            <a:pPr marL="355600" marR="87630" indent="-342900" algn="just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From </a:t>
            </a:r>
            <a:r>
              <a:rPr sz="2800" spc="-15" dirty="0">
                <a:latin typeface="Calibri"/>
                <a:cs typeface="Calibri"/>
              </a:rPr>
              <a:t>baradari, </a:t>
            </a:r>
            <a:r>
              <a:rPr sz="2800" spc="-10" dirty="0">
                <a:latin typeface="Calibri"/>
                <a:cs typeface="Calibri"/>
              </a:rPr>
              <a:t>one can </a:t>
            </a:r>
            <a:r>
              <a:rPr sz="2800" spc="-5" dirty="0">
                <a:latin typeface="Calibri"/>
                <a:cs typeface="Calibri"/>
              </a:rPr>
              <a:t>sit and enjoy the </a:t>
            </a:r>
            <a:r>
              <a:rPr sz="2800" spc="-15" dirty="0">
                <a:latin typeface="Calibri"/>
                <a:cs typeface="Calibri"/>
              </a:rPr>
              <a:t>fresh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breeze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5" dirty="0">
                <a:latin typeface="Calibri"/>
                <a:cs typeface="Calibri"/>
              </a:rPr>
              <a:t>watch </a:t>
            </a:r>
            <a:r>
              <a:rPr sz="2800" spc="-10" dirty="0">
                <a:latin typeface="Calibri"/>
                <a:cs typeface="Calibri"/>
              </a:rPr>
              <a:t>dark </a:t>
            </a:r>
            <a:r>
              <a:rPr sz="2800" spc="-5" dirty="0">
                <a:latin typeface="Calibri"/>
                <a:cs typeface="Calibri"/>
              </a:rPr>
              <a:t>clouds and </a:t>
            </a:r>
            <a:r>
              <a:rPr sz="2800" spc="-15" dirty="0">
                <a:latin typeface="Calibri"/>
                <a:cs typeface="Calibri"/>
              </a:rPr>
              <a:t>birds </a:t>
            </a:r>
            <a:r>
              <a:rPr sz="2800" spc="-5" dirty="0">
                <a:latin typeface="Calibri"/>
                <a:cs typeface="Calibri"/>
              </a:rPr>
              <a:t>in the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sky.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masonry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pillars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baradari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were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painted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favourite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design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bouquets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20" dirty="0">
                <a:latin typeface="Calibri"/>
                <a:cs typeface="Calibri"/>
              </a:rPr>
              <a:t>flowers</a:t>
            </a:r>
            <a:r>
              <a:rPr sz="2800" spc="-5" dirty="0">
                <a:latin typeface="Calibri"/>
                <a:cs typeface="Calibri"/>
              </a:rPr>
              <a:t> in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vases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floor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was</a:t>
            </a:r>
            <a:r>
              <a:rPr sz="2800" spc="-10" dirty="0">
                <a:latin typeface="Calibri"/>
                <a:cs typeface="Calibri"/>
              </a:rPr>
              <a:t> furnished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thick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carpets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cushions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40" y="235966"/>
            <a:ext cx="2753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Comic Sans MS"/>
                <a:cs typeface="Comic Sans MS"/>
              </a:rPr>
              <a:t>BAR</a:t>
            </a:r>
            <a:r>
              <a:rPr sz="4000" b="1" spc="5" dirty="0">
                <a:latin typeface="Comic Sans MS"/>
                <a:cs typeface="Comic Sans MS"/>
              </a:rPr>
              <a:t>A</a:t>
            </a:r>
            <a:r>
              <a:rPr sz="4000" b="1" spc="-5" dirty="0">
                <a:latin typeface="Comic Sans MS"/>
                <a:cs typeface="Comic Sans MS"/>
              </a:rPr>
              <a:t>DARI</a:t>
            </a:r>
            <a:endParaRPr sz="4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4602" y="616965"/>
            <a:ext cx="27089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Calibri"/>
                <a:cs typeface="Calibri"/>
              </a:rPr>
              <a:t>Scented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flowers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193037"/>
            <a:ext cx="7198359" cy="275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80137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flowers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Moghul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mostly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scented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15" dirty="0">
                <a:latin typeface="Calibri"/>
                <a:cs typeface="Calibri"/>
              </a:rPr>
              <a:t>nature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highly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colourful.</a:t>
            </a:r>
            <a:endParaRPr sz="2800">
              <a:latin typeface="Calibri"/>
              <a:cs typeface="Calibri"/>
            </a:endParaRPr>
          </a:p>
          <a:p>
            <a:pPr marL="354965" marR="23241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colourful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effects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were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created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massing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mixed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coloured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annuals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436245" algn="l"/>
                <a:tab pos="436880" algn="l"/>
              </a:tabLst>
            </a:pPr>
            <a:r>
              <a:rPr dirty="0"/>
              <a:t>	</a:t>
            </a:r>
            <a:r>
              <a:rPr sz="2800" spc="-20" dirty="0">
                <a:latin typeface="Calibri"/>
                <a:cs typeface="Calibri"/>
              </a:rPr>
              <a:t>Mixed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colours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have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preferred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rather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than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mono,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complementary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25" dirty="0">
                <a:latin typeface="Calibri"/>
                <a:cs typeface="Calibri"/>
              </a:rPr>
              <a:t>contrast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colours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10684" y="0"/>
            <a:ext cx="4433315" cy="75285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56175" y="10160"/>
            <a:ext cx="40208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Aram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Bagh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Garden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AGRA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82767" y="137160"/>
            <a:ext cx="3781425" cy="885825"/>
            <a:chOff x="5382767" y="137160"/>
            <a:chExt cx="3781425" cy="8858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1639" y="187452"/>
              <a:ext cx="3642360" cy="6781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2767" y="137160"/>
              <a:ext cx="3761232" cy="8854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63361" y="229362"/>
              <a:ext cx="3581400" cy="554990"/>
            </a:xfrm>
            <a:custGeom>
              <a:avLst/>
              <a:gdLst/>
              <a:ahLst/>
              <a:cxnLst/>
              <a:rect l="l" t="t" r="r" b="b"/>
              <a:pathLst>
                <a:path w="3581400" h="554990">
                  <a:moveTo>
                    <a:pt x="3581399" y="0"/>
                  </a:moveTo>
                  <a:lnTo>
                    <a:pt x="0" y="0"/>
                  </a:lnTo>
                  <a:lnTo>
                    <a:pt x="0" y="554735"/>
                  </a:lnTo>
                  <a:lnTo>
                    <a:pt x="3581399" y="554735"/>
                  </a:lnTo>
                  <a:lnTo>
                    <a:pt x="35813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63361" y="229362"/>
              <a:ext cx="3581400" cy="554990"/>
            </a:xfrm>
            <a:custGeom>
              <a:avLst/>
              <a:gdLst/>
              <a:ahLst/>
              <a:cxnLst/>
              <a:rect l="l" t="t" r="r" b="b"/>
              <a:pathLst>
                <a:path w="3581400" h="554990">
                  <a:moveTo>
                    <a:pt x="0" y="554735"/>
                  </a:moveTo>
                  <a:lnTo>
                    <a:pt x="3581399" y="554735"/>
                  </a:lnTo>
                  <a:lnTo>
                    <a:pt x="3581399" y="0"/>
                  </a:lnTo>
                  <a:lnTo>
                    <a:pt x="0" y="0"/>
                  </a:lnTo>
                  <a:lnTo>
                    <a:pt x="0" y="55473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42228" y="236931"/>
            <a:ext cx="32981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FFFFFF"/>
                </a:solidFill>
                <a:latin typeface="Calibri"/>
                <a:cs typeface="Calibri"/>
              </a:rPr>
              <a:t>Rashtrapathi</a:t>
            </a:r>
            <a:r>
              <a:rPr sz="3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20" dirty="0">
                <a:solidFill>
                  <a:srgbClr val="FFFFFF"/>
                </a:solidFill>
                <a:latin typeface="Calibri"/>
                <a:cs typeface="Calibri"/>
              </a:rPr>
              <a:t>Bhavan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852927" y="0"/>
            <a:ext cx="3214370" cy="1332230"/>
            <a:chOff x="2852927" y="0"/>
            <a:chExt cx="3214370" cy="13322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755" y="0"/>
              <a:ext cx="3066288" cy="6522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2927" y="0"/>
              <a:ext cx="2138172" cy="13274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7999" y="0"/>
              <a:ext cx="2971800" cy="5852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047999" y="0"/>
              <a:ext cx="2971800" cy="585470"/>
            </a:xfrm>
            <a:custGeom>
              <a:avLst/>
              <a:gdLst/>
              <a:ahLst/>
              <a:cxnLst/>
              <a:rect l="l" t="t" r="r" b="b"/>
              <a:pathLst>
                <a:path w="2971800" h="585470">
                  <a:moveTo>
                    <a:pt x="0" y="585215"/>
                  </a:moveTo>
                  <a:lnTo>
                    <a:pt x="2971800" y="585215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585215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27375" y="11379"/>
            <a:ext cx="141732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mic Sans MS"/>
                <a:cs typeface="Comic Sans MS"/>
              </a:rPr>
              <a:t>Pe</a:t>
            </a:r>
            <a:r>
              <a:rPr sz="3200" b="1" spc="-15" dirty="0">
                <a:latin typeface="Comic Sans MS"/>
                <a:cs typeface="Comic Sans MS"/>
              </a:rPr>
              <a:t>r</a:t>
            </a:r>
            <a:r>
              <a:rPr sz="3200" b="1" dirty="0">
                <a:latin typeface="Comic Sans MS"/>
                <a:cs typeface="Comic Sans MS"/>
              </a:rPr>
              <a:t>sian  </a:t>
            </a:r>
            <a:r>
              <a:rPr sz="3200" b="1" spc="-5" dirty="0">
                <a:latin typeface="Comic Sans MS"/>
                <a:cs typeface="Comic Sans MS"/>
              </a:rPr>
              <a:t>Garden</a:t>
            </a:r>
            <a:endParaRPr sz="3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95955" y="0"/>
            <a:ext cx="3769360" cy="1038225"/>
            <a:chOff x="2695955" y="0"/>
            <a:chExt cx="3769360" cy="10382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5955" y="0"/>
              <a:ext cx="3768852" cy="6705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8063" y="105156"/>
              <a:ext cx="1996439" cy="9281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3199" y="0"/>
              <a:ext cx="3674364" cy="6004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43199" y="0"/>
              <a:ext cx="3674745" cy="600710"/>
            </a:xfrm>
            <a:custGeom>
              <a:avLst/>
              <a:gdLst/>
              <a:ahLst/>
              <a:cxnLst/>
              <a:rect l="l" t="t" r="r" b="b"/>
              <a:pathLst>
                <a:path w="3674745" h="600710">
                  <a:moveTo>
                    <a:pt x="0" y="600455"/>
                  </a:moveTo>
                  <a:lnTo>
                    <a:pt x="3674364" y="600455"/>
                  </a:lnTo>
                  <a:lnTo>
                    <a:pt x="3674364" y="0"/>
                  </a:lnTo>
                  <a:lnTo>
                    <a:pt x="0" y="0"/>
                  </a:lnTo>
                  <a:lnTo>
                    <a:pt x="0" y="600455"/>
                  </a:lnTo>
                  <a:close/>
                </a:path>
              </a:pathLst>
            </a:custGeom>
            <a:ln w="914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9211" y="123443"/>
              <a:ext cx="1914143" cy="3413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40735" y="615696"/>
              <a:ext cx="1744980" cy="3535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9973" y="41859"/>
            <a:ext cx="346837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25" dirty="0"/>
              <a:t>FRENCH</a:t>
            </a:r>
            <a:r>
              <a:rPr sz="4600" spc="-165" dirty="0"/>
              <a:t> </a:t>
            </a:r>
            <a:r>
              <a:rPr sz="4600" spc="-35" dirty="0"/>
              <a:t>GARDEN</a:t>
            </a:r>
            <a:endParaRPr sz="4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38198"/>
            <a:ext cx="9144000" cy="601979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5817" y="289305"/>
            <a:ext cx="44519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Comic Sans MS"/>
                <a:cs typeface="Comic Sans MS"/>
              </a:rPr>
              <a:t>FRENCH</a:t>
            </a:r>
            <a:r>
              <a:rPr sz="4000" b="1" spc="-55" dirty="0">
                <a:latin typeface="Comic Sans MS"/>
                <a:cs typeface="Comic Sans MS"/>
              </a:rPr>
              <a:t> </a:t>
            </a:r>
            <a:r>
              <a:rPr sz="4000" b="1" spc="-5" dirty="0">
                <a:latin typeface="Comic Sans MS"/>
                <a:cs typeface="Comic Sans MS"/>
              </a:rPr>
              <a:t>GARDEN</a:t>
            </a:r>
            <a:endParaRPr sz="40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90598"/>
            <a:ext cx="9144000" cy="586739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929" y="324357"/>
            <a:ext cx="49453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INFORMAL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GARDENS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516110"/>
            <a:ext cx="7297420" cy="3515995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313055" algn="ctr">
              <a:lnSpc>
                <a:spcPct val="100000"/>
              </a:lnSpc>
              <a:spcBef>
                <a:spcPts val="919"/>
              </a:spcBef>
            </a:pPr>
            <a:r>
              <a:rPr sz="3800" spc="-35" dirty="0">
                <a:latin typeface="Arial MT"/>
                <a:cs typeface="Arial MT"/>
              </a:rPr>
              <a:t>JAPANESE</a:t>
            </a:r>
            <a:r>
              <a:rPr sz="3800" spc="-55" dirty="0">
                <a:latin typeface="Arial MT"/>
                <a:cs typeface="Arial MT"/>
              </a:rPr>
              <a:t> </a:t>
            </a:r>
            <a:r>
              <a:rPr sz="3800" dirty="0">
                <a:latin typeface="Arial MT"/>
                <a:cs typeface="Arial MT"/>
              </a:rPr>
              <a:t>GARDEN</a:t>
            </a:r>
            <a:endParaRPr sz="3800">
              <a:latin typeface="Arial MT"/>
              <a:cs typeface="Arial MT"/>
            </a:endParaRPr>
          </a:p>
          <a:p>
            <a:pPr marL="354965" marR="5715" indent="-342900" algn="just">
              <a:lnSpc>
                <a:spcPct val="100000"/>
              </a:lnSpc>
              <a:spcBef>
                <a:spcPts val="59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Japanese </a:t>
            </a:r>
            <a:r>
              <a:rPr sz="2800" spc="-20" dirty="0">
                <a:latin typeface="Calibri"/>
                <a:cs typeface="Calibri"/>
              </a:rPr>
              <a:t>gardens </a:t>
            </a:r>
            <a:r>
              <a:rPr sz="2800" spc="-10" dirty="0">
                <a:latin typeface="Calibri"/>
                <a:cs typeface="Calibri"/>
              </a:rPr>
              <a:t>type </a:t>
            </a:r>
            <a:r>
              <a:rPr sz="2800" spc="-5" dirty="0">
                <a:latin typeface="Calibri"/>
                <a:cs typeface="Calibri"/>
              </a:rPr>
              <a:t>is </a:t>
            </a:r>
            <a:r>
              <a:rPr sz="2800" spc="-15" dirty="0">
                <a:latin typeface="Calibri"/>
                <a:cs typeface="Calibri"/>
              </a:rPr>
              <a:t>‘’Nature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10" dirty="0">
                <a:latin typeface="Calibri"/>
                <a:cs typeface="Calibri"/>
              </a:rPr>
              <a:t>Miniature’’ </a:t>
            </a:r>
            <a:r>
              <a:rPr sz="2800" spc="-5" dirty="0">
                <a:latin typeface="Calibri"/>
                <a:cs typeface="Calibri"/>
              </a:rPr>
              <a:t> which enables them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15" dirty="0">
                <a:latin typeface="Calibri"/>
                <a:cs typeface="Calibri"/>
              </a:rPr>
              <a:t>meditate, </a:t>
            </a:r>
            <a:r>
              <a:rPr sz="2800" spc="-5" dirty="0">
                <a:latin typeface="Calibri"/>
                <a:cs typeface="Calibri"/>
              </a:rPr>
              <a:t>be in </a:t>
            </a:r>
            <a:r>
              <a:rPr sz="2800" spc="-15" dirty="0">
                <a:latin typeface="Calibri"/>
                <a:cs typeface="Calibri"/>
              </a:rPr>
              <a:t>harmony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nature.</a:t>
            </a:r>
            <a:endParaRPr sz="28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These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 were </a:t>
            </a:r>
            <a:r>
              <a:rPr sz="2800" spc="-10" dirty="0">
                <a:latin typeface="Calibri"/>
                <a:cs typeface="Calibri"/>
              </a:rPr>
              <a:t>planned </a:t>
            </a:r>
            <a:r>
              <a:rPr sz="2800" spc="-5" dirty="0">
                <a:latin typeface="Calibri"/>
                <a:cs typeface="Calibri"/>
              </a:rPr>
              <a:t>with so much </a:t>
            </a:r>
            <a:r>
              <a:rPr sz="2800" spc="-20" dirty="0">
                <a:latin typeface="Calibri"/>
                <a:cs typeface="Calibri"/>
              </a:rPr>
              <a:t>care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though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appear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so casual.</a:t>
            </a:r>
            <a:endParaRPr sz="2800">
              <a:latin typeface="Calibri"/>
              <a:cs typeface="Calibri"/>
            </a:endParaRPr>
          </a:p>
          <a:p>
            <a:pPr marL="354965" indent="-342900" algn="just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Remains beautiful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spc="-15" dirty="0">
                <a:latin typeface="Calibri"/>
                <a:cs typeface="Calibri"/>
              </a:rPr>
              <a:t> winter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312165"/>
            <a:ext cx="50419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5" dirty="0">
                <a:latin typeface="Calibri"/>
                <a:cs typeface="Calibri"/>
              </a:rPr>
              <a:t>Features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Japanese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594" y="802284"/>
            <a:ext cx="3729354" cy="51473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Calibri"/>
                <a:cs typeface="Calibri"/>
              </a:rPr>
              <a:t>Pond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Streams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Calibri"/>
                <a:cs typeface="Calibri"/>
              </a:rPr>
              <a:t>Waterfalls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Fountains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30" dirty="0">
                <a:latin typeface="Calibri"/>
                <a:cs typeface="Calibri"/>
              </a:rPr>
              <a:t>Wells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Islands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Bridges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Stones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Stone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Lanterns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Pagoda,</a:t>
            </a:r>
            <a:r>
              <a:rPr sz="2800" spc="-10" dirty="0">
                <a:latin typeface="Calibri"/>
                <a:cs typeface="Calibri"/>
              </a:rPr>
              <a:t> Fences&amp;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Gates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5294" y="213105"/>
            <a:ext cx="21558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Comic Sans MS"/>
                <a:cs typeface="Comic Sans MS"/>
              </a:rPr>
              <a:t>PAGODA</a:t>
            </a:r>
            <a:endParaRPr sz="40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38198"/>
            <a:ext cx="9144000" cy="601979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2202" y="540765"/>
            <a:ext cx="54495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35" dirty="0">
                <a:latin typeface="Calibri"/>
                <a:cs typeface="Calibri"/>
              </a:rPr>
              <a:t>Key</a:t>
            </a:r>
            <a:r>
              <a:rPr sz="3200" b="1" spc="-20" dirty="0">
                <a:latin typeface="Calibri"/>
                <a:cs typeface="Calibri"/>
              </a:rPr>
              <a:t> features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" dirty="0">
                <a:latin typeface="Calibri"/>
                <a:cs typeface="Calibri"/>
              </a:rPr>
              <a:t> Japanese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garden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They</a:t>
            </a:r>
            <a:r>
              <a:rPr spc="5" dirty="0"/>
              <a:t> </a:t>
            </a:r>
            <a:r>
              <a:rPr spc="-20" dirty="0"/>
              <a:t>are</a:t>
            </a:r>
            <a:r>
              <a:rPr spc="5" dirty="0"/>
              <a:t> </a:t>
            </a:r>
            <a:r>
              <a:rPr spc="-20" dirty="0"/>
              <a:t>nature</a:t>
            </a:r>
            <a:r>
              <a:rPr spc="20" dirty="0"/>
              <a:t> </a:t>
            </a:r>
            <a:r>
              <a:rPr spc="-20" dirty="0"/>
              <a:t>recreated</a:t>
            </a:r>
            <a:r>
              <a:rPr spc="5" dirty="0"/>
              <a:t> </a:t>
            </a:r>
            <a:r>
              <a:rPr spc="-5" dirty="0"/>
              <a:t>in</a:t>
            </a:r>
            <a:r>
              <a:rPr spc="5" dirty="0"/>
              <a:t> </a:t>
            </a:r>
            <a:r>
              <a:rPr spc="-15" dirty="0"/>
              <a:t>miniature.</a:t>
            </a:r>
          </a:p>
          <a:p>
            <a:pPr marL="354965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They</a:t>
            </a:r>
            <a:r>
              <a:rPr spc="-5" dirty="0"/>
              <a:t> aid</a:t>
            </a:r>
            <a:r>
              <a:rPr spc="10" dirty="0"/>
              <a:t> </a:t>
            </a:r>
            <a:r>
              <a:rPr spc="-5" dirty="0"/>
              <a:t>a</a:t>
            </a:r>
            <a:r>
              <a:rPr dirty="0"/>
              <a:t> </a:t>
            </a:r>
            <a:r>
              <a:rPr spc="-15" dirty="0"/>
              <a:t>person</a:t>
            </a:r>
            <a:r>
              <a:rPr spc="30" dirty="0"/>
              <a:t> </a:t>
            </a:r>
            <a:r>
              <a:rPr spc="-20" dirty="0"/>
              <a:t>to</a:t>
            </a:r>
            <a:r>
              <a:rPr dirty="0"/>
              <a:t> </a:t>
            </a:r>
            <a:r>
              <a:rPr spc="-20" dirty="0"/>
              <a:t>meditate</a:t>
            </a:r>
            <a:r>
              <a:rPr spc="10" dirty="0"/>
              <a:t> </a:t>
            </a:r>
            <a:r>
              <a:rPr spc="-30" dirty="0"/>
              <a:t>peacefully.</a:t>
            </a: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The</a:t>
            </a:r>
            <a:r>
              <a:rPr spc="5" dirty="0"/>
              <a:t> </a:t>
            </a:r>
            <a:r>
              <a:rPr spc="-10" dirty="0"/>
              <a:t>colourful</a:t>
            </a:r>
            <a:r>
              <a:rPr spc="10" dirty="0"/>
              <a:t> </a:t>
            </a:r>
            <a:r>
              <a:rPr spc="-15" dirty="0"/>
              <a:t>leaves</a:t>
            </a:r>
            <a:r>
              <a:rPr dirty="0"/>
              <a:t> </a:t>
            </a:r>
            <a:r>
              <a:rPr spc="-5" dirty="0"/>
              <a:t>or</a:t>
            </a:r>
            <a:r>
              <a:rPr dirty="0"/>
              <a:t> </a:t>
            </a:r>
            <a:r>
              <a:rPr spc="-20" dirty="0"/>
              <a:t>flowers</a:t>
            </a:r>
            <a:r>
              <a:rPr spc="5" dirty="0"/>
              <a:t> </a:t>
            </a:r>
            <a:r>
              <a:rPr spc="-5" dirty="0"/>
              <a:t>which</a:t>
            </a:r>
            <a:r>
              <a:rPr spc="5" dirty="0"/>
              <a:t> </a:t>
            </a:r>
            <a:r>
              <a:rPr spc="-20" dirty="0"/>
              <a:t>distract</a:t>
            </a:r>
            <a:r>
              <a:rPr spc="40" dirty="0"/>
              <a:t> </a:t>
            </a:r>
            <a:r>
              <a:rPr spc="-5" dirty="0"/>
              <a:t>the </a:t>
            </a:r>
            <a:r>
              <a:rPr spc="-620" dirty="0"/>
              <a:t> </a:t>
            </a:r>
            <a:r>
              <a:rPr spc="-20" dirty="0"/>
              <a:t>eyes</a:t>
            </a:r>
            <a:r>
              <a:rPr spc="-5" dirty="0"/>
              <a:t> </a:t>
            </a:r>
            <a:r>
              <a:rPr spc="-15" dirty="0"/>
              <a:t>are</a:t>
            </a:r>
            <a:r>
              <a:rPr dirty="0"/>
              <a:t> </a:t>
            </a:r>
            <a:r>
              <a:rPr spc="-15" dirty="0"/>
              <a:t>avoided.</a:t>
            </a:r>
          </a:p>
          <a:p>
            <a:pPr marL="354965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45" dirty="0"/>
              <a:t>Totally</a:t>
            </a:r>
            <a:r>
              <a:rPr spc="-10" dirty="0"/>
              <a:t> </a:t>
            </a:r>
            <a:r>
              <a:rPr spc="-20" dirty="0"/>
              <a:t>informal</a:t>
            </a:r>
            <a:r>
              <a:rPr dirty="0"/>
              <a:t> </a:t>
            </a:r>
            <a:r>
              <a:rPr spc="-5" dirty="0"/>
              <a:t>in </a:t>
            </a:r>
            <a:r>
              <a:rPr spc="-10" dirty="0"/>
              <a:t>design.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2044" y="825216"/>
            <a:ext cx="5307965" cy="23666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spc="-5" dirty="0">
                <a:latin typeface="Calibri"/>
                <a:cs typeface="Calibri"/>
              </a:rPr>
              <a:t>FORMS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OF </a:t>
            </a:r>
            <a:r>
              <a:rPr sz="3200" b="1" spc="-45" dirty="0">
                <a:latin typeface="Calibri"/>
                <a:cs typeface="Calibri"/>
              </a:rPr>
              <a:t>JAPANESE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  <a:p>
            <a:pPr marL="446405" indent="-43434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446405" algn="l"/>
                <a:tab pos="447040" algn="l"/>
              </a:tabLst>
            </a:pPr>
            <a:r>
              <a:rPr sz="3200" spc="-5" dirty="0">
                <a:latin typeface="Calibri"/>
                <a:cs typeface="Calibri"/>
              </a:rPr>
              <a:t>Hill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  <a:p>
            <a:pPr marL="446405" indent="-43434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446405" algn="l"/>
                <a:tab pos="447040" algn="l"/>
              </a:tabLst>
            </a:pPr>
            <a:r>
              <a:rPr sz="3200" dirty="0">
                <a:latin typeface="Calibri"/>
                <a:cs typeface="Calibri"/>
              </a:rPr>
              <a:t>Japanese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95" dirty="0">
                <a:latin typeface="Calibri"/>
                <a:cs typeface="Calibri"/>
              </a:rPr>
              <a:t>Tea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  <a:p>
            <a:pPr marL="446405" indent="-43434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446405" algn="l"/>
                <a:tab pos="447040" algn="l"/>
              </a:tabLst>
            </a:pPr>
            <a:r>
              <a:rPr sz="3200" spc="-10" dirty="0">
                <a:latin typeface="Calibri"/>
                <a:cs typeface="Calibri"/>
              </a:rPr>
              <a:t>Flat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8408" y="118059"/>
            <a:ext cx="56495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omic Sans MS"/>
                <a:cs typeface="Comic Sans MS"/>
              </a:rPr>
              <a:t>JAPANESE</a:t>
            </a:r>
            <a:r>
              <a:rPr b="1" spc="-60" dirty="0">
                <a:latin typeface="Comic Sans MS"/>
                <a:cs typeface="Comic Sans MS"/>
              </a:rPr>
              <a:t> </a:t>
            </a:r>
            <a:r>
              <a:rPr b="1" spc="-5" dirty="0">
                <a:latin typeface="Comic Sans MS"/>
                <a:cs typeface="Comic Sans MS"/>
              </a:rPr>
              <a:t>GARDEN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90598"/>
            <a:ext cx="9144000" cy="586739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8938" y="629158"/>
            <a:ext cx="4394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Arial"/>
                <a:cs typeface="Arial"/>
              </a:rPr>
              <a:t>BRITISH</a:t>
            </a:r>
            <a:r>
              <a:rPr sz="4000" b="1" spc="-6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GARDEN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314958"/>
            <a:ext cx="7353934" cy="420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80200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English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most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beautiful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among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all</a:t>
            </a:r>
            <a:r>
              <a:rPr sz="2800" spc="-15" dirty="0">
                <a:latin typeface="Calibri"/>
                <a:cs typeface="Calibri"/>
              </a:rPr>
              <a:t> European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gardens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UK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enjoys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typical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grassland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climate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well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distributed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rainfall</a:t>
            </a:r>
            <a:endParaRPr sz="2800">
              <a:latin typeface="Calibri"/>
              <a:cs typeface="Calibri"/>
            </a:endParaRPr>
          </a:p>
          <a:p>
            <a:pPr marL="354965" marR="96901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This </a:t>
            </a:r>
            <a:r>
              <a:rPr sz="2800" spc="-35" dirty="0">
                <a:latin typeface="Calibri"/>
                <a:cs typeface="Calibri"/>
              </a:rPr>
              <a:t>favours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spc="-5" dirty="0">
                <a:latin typeface="Calibri"/>
                <a:cs typeface="Calibri"/>
              </a:rPr>
              <a:t> the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growth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herbaceous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perennials</a:t>
            </a:r>
            <a:endParaRPr sz="2800">
              <a:latin typeface="Calibri"/>
              <a:cs typeface="Calibri"/>
            </a:endParaRPr>
          </a:p>
          <a:p>
            <a:pPr marL="354965" marR="25717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Gardening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high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cost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technology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British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were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rich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enough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afford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luxury.</a:t>
            </a:r>
            <a:endParaRPr sz="2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Britishers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very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flowers.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345" y="245110"/>
            <a:ext cx="36106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Calibri"/>
                <a:cs typeface="Calibri"/>
              </a:rPr>
              <a:t>BRITISH</a:t>
            </a:r>
            <a:r>
              <a:rPr sz="4000" b="1" spc="-8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GARDEN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90598"/>
            <a:ext cx="9144000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4138" y="327405"/>
            <a:ext cx="73336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Comic Sans MS"/>
                <a:cs typeface="Comic Sans MS"/>
              </a:rPr>
              <a:t>SPECIAL </a:t>
            </a:r>
            <a:r>
              <a:rPr sz="4000" b="1" spc="-5" dirty="0">
                <a:latin typeface="Comic Sans MS"/>
                <a:cs typeface="Comic Sans MS"/>
              </a:rPr>
              <a:t>TYPE</a:t>
            </a:r>
            <a:r>
              <a:rPr sz="4000" b="1" spc="-15" dirty="0">
                <a:latin typeface="Comic Sans MS"/>
                <a:cs typeface="Comic Sans MS"/>
              </a:rPr>
              <a:t> </a:t>
            </a:r>
            <a:r>
              <a:rPr sz="4000" b="1" spc="-10" dirty="0">
                <a:latin typeface="Comic Sans MS"/>
                <a:cs typeface="Comic Sans MS"/>
              </a:rPr>
              <a:t>OF </a:t>
            </a:r>
            <a:r>
              <a:rPr sz="4000" b="1" spc="-5" dirty="0">
                <a:latin typeface="Comic Sans MS"/>
                <a:cs typeface="Comic Sans MS"/>
              </a:rPr>
              <a:t>GARDENS</a:t>
            </a:r>
            <a:endParaRPr sz="40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4495800" cy="4648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1066800"/>
            <a:ext cx="4495800" cy="4648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279775" y="6029655"/>
            <a:ext cx="29705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Calibri"/>
                <a:cs typeface="Calibri"/>
              </a:rPr>
              <a:t>ROOF</a:t>
            </a:r>
            <a:r>
              <a:rPr sz="3000" b="1" spc="-85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GARDENING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1180" y="207010"/>
            <a:ext cx="39643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latin typeface="Calibri"/>
                <a:cs typeface="Calibri"/>
              </a:rPr>
              <a:t>VERTICAL</a:t>
            </a:r>
            <a:r>
              <a:rPr sz="4000" b="1" spc="-4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GARDEN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4398"/>
            <a:ext cx="9144000" cy="594359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5001" y="362457"/>
            <a:ext cx="37947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10" dirty="0">
                <a:latin typeface="Calibri"/>
                <a:cs typeface="Calibri"/>
              </a:rPr>
              <a:t>WATER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GARDEN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4648200" cy="434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0600" y="1447800"/>
            <a:ext cx="4343399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1916" y="324357"/>
            <a:ext cx="59016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MARSH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OR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BOG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GARDEN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4419600" cy="4648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1447800"/>
            <a:ext cx="4571999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TERRARIUM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4572000" cy="434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1447800"/>
            <a:ext cx="4495799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0594" y="367639"/>
            <a:ext cx="6286500" cy="412305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883919">
              <a:lnSpc>
                <a:spcPct val="100000"/>
              </a:lnSpc>
              <a:spcBef>
                <a:spcPts val="865"/>
              </a:spcBef>
            </a:pPr>
            <a:r>
              <a:rPr sz="3200" b="1" dirty="0">
                <a:latin typeface="Calibri"/>
                <a:cs typeface="Calibri"/>
              </a:rPr>
              <a:t>SOME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INDIAN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-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STYLE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GARDENS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Hindu</a:t>
            </a:r>
            <a:r>
              <a:rPr sz="3200" dirty="0">
                <a:latin typeface="Calibri"/>
                <a:cs typeface="Calibri"/>
              </a:rPr>
              <a:t> type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garden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Ashokavanam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Nandanavanam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35" dirty="0">
                <a:latin typeface="Calibri"/>
                <a:cs typeface="Calibri"/>
              </a:rPr>
              <a:t>Tapovanam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Brindavanam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Raajavanam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96239"/>
            <a:ext cx="6360160" cy="178117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463290">
              <a:lnSpc>
                <a:spcPct val="100000"/>
              </a:lnSpc>
              <a:spcBef>
                <a:spcPts val="865"/>
              </a:spcBef>
            </a:pPr>
            <a:r>
              <a:rPr sz="3200" b="1" spc="-10" dirty="0">
                <a:latin typeface="Calibri"/>
                <a:cs typeface="Calibri"/>
              </a:rPr>
              <a:t>Source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20000"/>
              </a:lnSpc>
            </a:pPr>
            <a:r>
              <a:rPr sz="3200" b="1" spc="-5" dirty="0">
                <a:latin typeface="Calibri"/>
                <a:cs typeface="Calibri"/>
              </a:rPr>
              <a:t>Images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agridir.in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&amp;</a:t>
            </a:r>
            <a:r>
              <a:rPr sz="3200" b="1" spc="-5" dirty="0">
                <a:latin typeface="Calibri"/>
                <a:cs typeface="Calibri"/>
              </a:rPr>
              <a:t> others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via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google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Theory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: </a:t>
            </a:r>
            <a:r>
              <a:rPr sz="3200" b="1" spc="-35" dirty="0">
                <a:latin typeface="Calibri"/>
                <a:cs typeface="Calibri"/>
                <a:hlinkClick r:id="rId2"/>
              </a:rPr>
              <a:t>www.agridir.in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648</Words>
  <Application>Microsoft Office PowerPoint</Application>
  <PresentationFormat>On-screen Show (4:3)</PresentationFormat>
  <Paragraphs>105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WELCOME</vt:lpstr>
      <vt:lpstr>TYPES &amp; STYLES OF ORNAMENTAL GARDENING</vt:lpstr>
      <vt:lpstr>TYPES OF GARDENS</vt:lpstr>
      <vt:lpstr>INFORMAL GARDENS</vt:lpstr>
      <vt:lpstr>FORMAL GARDEN</vt:lpstr>
      <vt:lpstr>INFORMAL GARDEN</vt:lpstr>
      <vt:lpstr>MOGHUL GARDEN</vt:lpstr>
      <vt:lpstr>General Features of Moghul Gardens</vt:lpstr>
      <vt:lpstr>Terraces</vt:lpstr>
      <vt:lpstr>Running Water</vt:lpstr>
      <vt:lpstr>High Protecting Wall</vt:lpstr>
      <vt:lpstr>Baradari</vt:lpstr>
      <vt:lpstr>BARADARI</vt:lpstr>
      <vt:lpstr>Scented flowers</vt:lpstr>
      <vt:lpstr>Aram Bagh Garden at AGRA</vt:lpstr>
      <vt:lpstr>Rashtrapathi Bhavan</vt:lpstr>
      <vt:lpstr>Persian  Garden</vt:lpstr>
      <vt:lpstr>Slide 18</vt:lpstr>
      <vt:lpstr>FRENCH GARDEN</vt:lpstr>
      <vt:lpstr>FRENCH GARDEN</vt:lpstr>
      <vt:lpstr>INFORMAL GARDENS</vt:lpstr>
      <vt:lpstr>Features of Japanese Gardens</vt:lpstr>
      <vt:lpstr>PAGODA</vt:lpstr>
      <vt:lpstr>Key features of Japanese garden</vt:lpstr>
      <vt:lpstr>Slide 25</vt:lpstr>
      <vt:lpstr>JAPANESE GARDEN</vt:lpstr>
      <vt:lpstr>BRITISH GARDEN</vt:lpstr>
      <vt:lpstr>BRITISH GARDEN</vt:lpstr>
      <vt:lpstr>Slide 29</vt:lpstr>
      <vt:lpstr>SPECIAL TYPE OF GARDENS</vt:lpstr>
      <vt:lpstr>VERTICAL GARDEN</vt:lpstr>
      <vt:lpstr>WATER GARDEN</vt:lpstr>
      <vt:lpstr>MARSH OR BOG GARDEN</vt:lpstr>
      <vt:lpstr>TERRARIUM</vt:lpstr>
      <vt:lpstr>Slide 35</vt:lpstr>
      <vt:lpstr>Source Images : agridir.in &amp; others via google  Theory : www.agridir.in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cp:lastModifiedBy>HP</cp:lastModifiedBy>
  <cp:revision>1</cp:revision>
  <dcterms:created xsi:type="dcterms:W3CDTF">2022-07-20T04:30:25Z</dcterms:created>
  <dcterms:modified xsi:type="dcterms:W3CDTF">2022-07-20T04:33:22Z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2017-07-12T00:00:00Z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2022-07-20T00:00:00Z</vt:filetime>
  </property>
</Properties>
</file>